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34" autoAdjust="0"/>
  </p:normalViewPr>
  <p:slideViewPr>
    <p:cSldViewPr snapToGrid="0">
      <p:cViewPr varScale="1">
        <p:scale>
          <a:sx n="59" d="100"/>
          <a:sy n="59" d="100"/>
        </p:scale>
        <p:origin x="-1544"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notesMaster" Target="notesMasters/notesMaster1.xml"/><Relationship Id="rId9" Type="http://schemas.openxmlformats.org/officeDocument/2006/relationships/printerSettings" Target="printerSettings/printerSettings1.bin"/><Relationship Id="rId1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AD6313-D4E5-49C6-9CEA-721B3C2FAA82}" type="datetimeFigureOut">
              <a:rPr lang="en-US" smtClean="0"/>
              <a:t>7/13/15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C18863-ED6A-464F-89CE-C3AE3A9AA11D}" type="slidenum">
              <a:rPr lang="en-US" smtClean="0"/>
              <a:t>‹#›</a:t>
            </a:fld>
            <a:endParaRPr lang="en-US"/>
          </a:p>
        </p:txBody>
      </p:sp>
    </p:spTree>
    <p:extLst>
      <p:ext uri="{BB962C8B-B14F-4D97-AF65-F5344CB8AC3E}">
        <p14:creationId xmlns:p14="http://schemas.microsoft.com/office/powerpoint/2010/main" val="2130732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C18863-ED6A-464F-89CE-C3AE3A9AA11D}" type="slidenum">
              <a:rPr lang="en-US" smtClean="0"/>
              <a:t>1</a:t>
            </a:fld>
            <a:endParaRPr lang="en-US"/>
          </a:p>
        </p:txBody>
      </p:sp>
    </p:spTree>
    <p:extLst>
      <p:ext uri="{BB962C8B-B14F-4D97-AF65-F5344CB8AC3E}">
        <p14:creationId xmlns:p14="http://schemas.microsoft.com/office/powerpoint/2010/main" val="1262924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FMLA</a:t>
            </a:r>
            <a:r>
              <a:rPr lang="en-US" baseline="0" dirty="0" smtClean="0"/>
              <a:t> is our only national law regarding maternity leave</a:t>
            </a:r>
          </a:p>
          <a:p>
            <a:endParaRPr lang="en-US" baseline="0" dirty="0" smtClean="0"/>
          </a:p>
          <a:p>
            <a:r>
              <a:rPr lang="en-US" baseline="0" dirty="0" smtClean="0"/>
              <a:t>-My grandmother, although she probably would have stopped working anyway, had to quit teaching in public school as soon as her first pregnancy began showing</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6C18863-ED6A-464F-89CE-C3AE3A9AA11D}" type="slidenum">
              <a:rPr lang="en-US" smtClean="0"/>
              <a:t>2</a:t>
            </a:fld>
            <a:endParaRPr lang="en-US"/>
          </a:p>
        </p:txBody>
      </p:sp>
    </p:spTree>
    <p:extLst>
      <p:ext uri="{BB962C8B-B14F-4D97-AF65-F5344CB8AC3E}">
        <p14:creationId xmlns:p14="http://schemas.microsoft.com/office/powerpoint/2010/main" val="737230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Does not account for whether</a:t>
            </a:r>
            <a:r>
              <a:rPr lang="en-US" baseline="0" dirty="0" smtClean="0"/>
              <a:t> the baby is premature – if baby is 6 weeks early, the mother may have to return to work on her baby’s due date while the baby is at best as healthy as a full-term newborn</a:t>
            </a:r>
            <a:endParaRPr lang="en-US" dirty="0" smtClean="0"/>
          </a:p>
          <a:p>
            <a:endParaRPr lang="en-US" dirty="0" smtClean="0"/>
          </a:p>
          <a:p>
            <a:r>
              <a:rPr lang="en-US" dirty="0" smtClean="0"/>
              <a:t>Problems with giving</a:t>
            </a:r>
            <a:r>
              <a:rPr lang="en-US" baseline="0" dirty="0" smtClean="0"/>
              <a:t> birth later in life: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-Higher risk of having pregnancy complications, such as gestational diabetes, preeclampsia, high blood pressure</a:t>
            </a:r>
            <a:endParaRPr lang="en-US" dirty="0" smtClean="0"/>
          </a:p>
          <a:p>
            <a:r>
              <a:rPr lang="en-US" baseline="0" dirty="0" smtClean="0"/>
              <a:t>-higher risk of C section, low-birth weight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-Higher risk of Down Syndrome</a:t>
            </a:r>
          </a:p>
          <a:p>
            <a:r>
              <a:rPr lang="en-US" baseline="0" dirty="0" smtClean="0"/>
              <a:t>-stillbirth or maternal death</a:t>
            </a:r>
          </a:p>
        </p:txBody>
      </p:sp>
      <p:sp>
        <p:nvSpPr>
          <p:cNvPr id="4" name="Slide Number Placeholder 3"/>
          <p:cNvSpPr>
            <a:spLocks noGrp="1"/>
          </p:cNvSpPr>
          <p:nvPr>
            <p:ph type="sldNum" sz="quarter" idx="10"/>
          </p:nvPr>
        </p:nvSpPr>
        <p:spPr/>
        <p:txBody>
          <a:bodyPr/>
          <a:lstStyle/>
          <a:p>
            <a:fld id="{26C18863-ED6A-464F-89CE-C3AE3A9AA11D}" type="slidenum">
              <a:rPr lang="en-US" smtClean="0"/>
              <a:t>3</a:t>
            </a:fld>
            <a:endParaRPr lang="en-US"/>
          </a:p>
        </p:txBody>
      </p:sp>
    </p:spTree>
    <p:extLst>
      <p:ext uri="{BB962C8B-B14F-4D97-AF65-F5344CB8AC3E}">
        <p14:creationId xmlns:p14="http://schemas.microsoft.com/office/powerpoint/2010/main" val="1088296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was like I finally was in on some secret. I heard</a:t>
            </a:r>
            <a:r>
              <a:rPr lang="en-US" baseline="0" dirty="0" smtClean="0"/>
              <a:t> from countless coworkers and family members about their own emotional struggle. I had never heard in my life about how hard it was (other than people saying that they cried when they dropped their kid off from daycare). I always assumed that I would be ok with being a working mom if I needed to be. </a:t>
            </a:r>
          </a:p>
          <a:p>
            <a:endParaRPr lang="en-US" baseline="0" dirty="0" smtClean="0"/>
          </a:p>
          <a:p>
            <a:r>
              <a:rPr lang="en-US" baseline="0" dirty="0" smtClean="0"/>
              <a:t>-Every single person expressed empathetic relief (or honesty about their jealousy) when I said that I was not returning to work the following year. </a:t>
            </a:r>
            <a:endParaRPr lang="en-US" dirty="0"/>
          </a:p>
        </p:txBody>
      </p:sp>
      <p:sp>
        <p:nvSpPr>
          <p:cNvPr id="4" name="Slide Number Placeholder 3"/>
          <p:cNvSpPr>
            <a:spLocks noGrp="1"/>
          </p:cNvSpPr>
          <p:nvPr>
            <p:ph type="sldNum" sz="quarter" idx="10"/>
          </p:nvPr>
        </p:nvSpPr>
        <p:spPr/>
        <p:txBody>
          <a:bodyPr/>
          <a:lstStyle/>
          <a:p>
            <a:fld id="{26C18863-ED6A-464F-89CE-C3AE3A9AA11D}" type="slidenum">
              <a:rPr lang="en-US" smtClean="0"/>
              <a:t>4</a:t>
            </a:fld>
            <a:endParaRPr lang="en-US"/>
          </a:p>
        </p:txBody>
      </p:sp>
    </p:spTree>
    <p:extLst>
      <p:ext uri="{BB962C8B-B14F-4D97-AF65-F5344CB8AC3E}">
        <p14:creationId xmlns:p14="http://schemas.microsoft.com/office/powerpoint/2010/main" val="1294813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Comparison</a:t>
            </a:r>
            <a:r>
              <a:rPr lang="en-US" baseline="0" dirty="0" smtClean="0"/>
              <a:t> of baby at 3 months vs. 1 year</a:t>
            </a:r>
          </a:p>
          <a:p>
            <a:r>
              <a:rPr lang="en-US" baseline="0" dirty="0" smtClean="0"/>
              <a:t>3 months:</a:t>
            </a:r>
          </a:p>
          <a:p>
            <a:r>
              <a:rPr lang="en-US" baseline="0" dirty="0" smtClean="0"/>
              <a:t>	-can’t roll over; confined to whatever position their caregiver puts them in</a:t>
            </a:r>
          </a:p>
          <a:p>
            <a:r>
              <a:rPr lang="en-US" baseline="0" dirty="0" smtClean="0"/>
              <a:t>		-for babies like Francis, they need to be held constantly to be happy and to see their world</a:t>
            </a:r>
          </a:p>
          <a:p>
            <a:r>
              <a:rPr lang="en-US" baseline="0" dirty="0" smtClean="0"/>
              <a:t>		-also at the mercy of other babies and children</a:t>
            </a:r>
          </a:p>
          <a:p>
            <a:r>
              <a:rPr lang="en-US" baseline="0" dirty="0" smtClean="0"/>
              <a:t>	-are exclusively on breastmilk or formula diet; need to eat about every two hours during working hours</a:t>
            </a:r>
          </a:p>
          <a:p>
            <a:r>
              <a:rPr lang="en-US" baseline="0" dirty="0" smtClean="0"/>
              <a:t>	-still have undeveloped immune system</a:t>
            </a:r>
          </a:p>
          <a:p>
            <a:r>
              <a:rPr lang="en-US" baseline="0" dirty="0" smtClean="0"/>
              <a:t>	-unable to interact with peers</a:t>
            </a:r>
          </a:p>
          <a:p>
            <a:endParaRPr lang="en-US" baseline="0" dirty="0" smtClean="0"/>
          </a:p>
          <a:p>
            <a:r>
              <a:rPr lang="en-US" baseline="0" dirty="0" smtClean="0"/>
              <a:t>1 year:</a:t>
            </a:r>
          </a:p>
          <a:p>
            <a:r>
              <a:rPr lang="en-US" baseline="0" dirty="0" smtClean="0"/>
              <a:t>	-mobile; can decide where they go, what they play with</a:t>
            </a:r>
          </a:p>
          <a:p>
            <a:r>
              <a:rPr lang="en-US" baseline="0" dirty="0" smtClean="0"/>
              <a:t>	-better at communicating needs to caregivers</a:t>
            </a:r>
          </a:p>
          <a:p>
            <a:r>
              <a:rPr lang="en-US" baseline="0" dirty="0" smtClean="0"/>
              <a:t>	-eating solid foods and able to go longer between feedings</a:t>
            </a:r>
          </a:p>
          <a:p>
            <a:r>
              <a:rPr lang="en-US" baseline="0" dirty="0" smtClean="0"/>
              <a:t>	-able to play and interact with other babies/toddlers</a:t>
            </a:r>
          </a:p>
          <a:p>
            <a:endParaRPr lang="en-US" baseline="0" dirty="0" smtClean="0"/>
          </a:p>
          <a:p>
            <a:r>
              <a:rPr lang="en-US" baseline="0" dirty="0" smtClean="0"/>
              <a:t>Attitudes towards Mothers</a:t>
            </a:r>
          </a:p>
          <a:p>
            <a:r>
              <a:rPr lang="en-US" baseline="0" dirty="0" smtClean="0"/>
              <a:t>	-“they just need to suck it up and do it; they’re the ones who got pregnant” – sexism</a:t>
            </a:r>
          </a:p>
          <a:p>
            <a:r>
              <a:rPr lang="en-US" baseline="0" dirty="0" smtClean="0"/>
              <a:t>	-viewing being a stay-at-home mother as not being a job</a:t>
            </a:r>
          </a:p>
          <a:p>
            <a:r>
              <a:rPr lang="en-US" baseline="0" dirty="0" smtClean="0"/>
              <a:t>	-acknowledgement of the impossible task of balancing work and family (what my day looked like)</a:t>
            </a:r>
          </a:p>
          <a:p>
            <a:endParaRPr lang="en-US" baseline="0" dirty="0" smtClean="0"/>
          </a:p>
        </p:txBody>
      </p:sp>
      <p:sp>
        <p:nvSpPr>
          <p:cNvPr id="4" name="Slide Number Placeholder 3"/>
          <p:cNvSpPr>
            <a:spLocks noGrp="1"/>
          </p:cNvSpPr>
          <p:nvPr>
            <p:ph type="sldNum" sz="quarter" idx="10"/>
          </p:nvPr>
        </p:nvSpPr>
        <p:spPr/>
        <p:txBody>
          <a:bodyPr/>
          <a:lstStyle/>
          <a:p>
            <a:fld id="{26C18863-ED6A-464F-89CE-C3AE3A9AA11D}" type="slidenum">
              <a:rPr lang="en-US" smtClean="0"/>
              <a:t>5</a:t>
            </a:fld>
            <a:endParaRPr lang="en-US"/>
          </a:p>
        </p:txBody>
      </p:sp>
    </p:spTree>
    <p:extLst>
      <p:ext uri="{BB962C8B-B14F-4D97-AF65-F5344CB8AC3E}">
        <p14:creationId xmlns:p14="http://schemas.microsoft.com/office/powerpoint/2010/main" val="3358588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could talk about how our nation’s birth rate is lower than 2 per woman and how that does not bode for a good future or how Europe is already taking measures to increase its birth rate to keep their economy from dropping in future decades, but instead I’m going to just show you a picture of a cute baby. </a:t>
            </a:r>
            <a:endParaRPr lang="en-US" dirty="0"/>
          </a:p>
        </p:txBody>
      </p:sp>
      <p:sp>
        <p:nvSpPr>
          <p:cNvPr id="4" name="Slide Number Placeholder 3"/>
          <p:cNvSpPr>
            <a:spLocks noGrp="1"/>
          </p:cNvSpPr>
          <p:nvPr>
            <p:ph type="sldNum" sz="quarter" idx="10"/>
          </p:nvPr>
        </p:nvSpPr>
        <p:spPr/>
        <p:txBody>
          <a:bodyPr/>
          <a:lstStyle/>
          <a:p>
            <a:fld id="{26C18863-ED6A-464F-89CE-C3AE3A9AA11D}" type="slidenum">
              <a:rPr lang="en-US" smtClean="0"/>
              <a:t>6</a:t>
            </a:fld>
            <a:endParaRPr lang="en-US"/>
          </a:p>
        </p:txBody>
      </p:sp>
    </p:spTree>
    <p:extLst>
      <p:ext uri="{BB962C8B-B14F-4D97-AF65-F5344CB8AC3E}">
        <p14:creationId xmlns:p14="http://schemas.microsoft.com/office/powerpoint/2010/main" val="79373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7/13/15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7/13/15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7/13/15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7/13/15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7/13/15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7/13/15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7/13/15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7/13/15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7/13/15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7/13/15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7/13/15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7/13/15</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6.png"/><Relationship Id="rId8"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Maternity Leave</a:t>
            </a:r>
            <a:endParaRPr lang="en-US" dirty="0"/>
          </a:p>
        </p:txBody>
      </p:sp>
      <p:sp>
        <p:nvSpPr>
          <p:cNvPr id="3" name="Subtitle 2"/>
          <p:cNvSpPr>
            <a:spLocks noGrp="1"/>
          </p:cNvSpPr>
          <p:nvPr>
            <p:ph type="subTitle" idx="1"/>
          </p:nvPr>
        </p:nvSpPr>
        <p:spPr/>
        <p:txBody>
          <a:bodyPr/>
          <a:lstStyle/>
          <a:p>
            <a:r>
              <a:rPr lang="en-US" dirty="0"/>
              <a:t>A Lightning Talk </a:t>
            </a:r>
          </a:p>
          <a:p>
            <a:r>
              <a:rPr lang="en-US" dirty="0"/>
              <a:t>by Ellen </a:t>
            </a:r>
            <a:r>
              <a:rPr lang="en-US" dirty="0" err="1"/>
              <a:t>Blumhardt</a:t>
            </a:r>
            <a:endParaRPr lang="en-US" dirty="0"/>
          </a:p>
        </p:txBody>
      </p:sp>
    </p:spTree>
    <p:extLst>
      <p:ext uri="{BB962C8B-B14F-4D97-AF65-F5344CB8AC3E}">
        <p14:creationId xmlns:p14="http://schemas.microsoft.com/office/powerpoint/2010/main" val="25330279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it consist of?</a:t>
            </a:r>
            <a:endParaRPr lang="en-US" dirty="0"/>
          </a:p>
        </p:txBody>
      </p:sp>
      <p:sp>
        <p:nvSpPr>
          <p:cNvPr id="3" name="Content Placeholder 2"/>
          <p:cNvSpPr>
            <a:spLocks noGrp="1"/>
          </p:cNvSpPr>
          <p:nvPr>
            <p:ph idx="1"/>
          </p:nvPr>
        </p:nvSpPr>
        <p:spPr/>
        <p:txBody>
          <a:bodyPr/>
          <a:lstStyle/>
          <a:p>
            <a:r>
              <a:rPr lang="en-US" dirty="0" smtClean="0"/>
              <a:t>Family Medical Leave Act (FMLA) of 1993</a:t>
            </a:r>
          </a:p>
          <a:p>
            <a:pPr lvl="1"/>
            <a:r>
              <a:rPr lang="en-US" dirty="0" smtClean="0"/>
              <a:t>Up to 12 weeks of </a:t>
            </a:r>
            <a:r>
              <a:rPr lang="en-US" b="1" dirty="0" smtClean="0"/>
              <a:t>unpaid </a:t>
            </a:r>
            <a:r>
              <a:rPr lang="en-US" dirty="0" smtClean="0"/>
              <a:t>leave for birth, adoption, or medical reasons concerning the employee or his/her family member</a:t>
            </a:r>
          </a:p>
          <a:p>
            <a:pPr lvl="1"/>
            <a:r>
              <a:rPr lang="en-US" dirty="0" smtClean="0"/>
              <a:t>Requires that the employee has been a part of the company for 12 months</a:t>
            </a:r>
          </a:p>
          <a:p>
            <a:pPr lvl="1"/>
            <a:r>
              <a:rPr lang="en-US" dirty="0" smtClean="0"/>
              <a:t>The company must have at least 50 employees within a 75 mile radius</a:t>
            </a:r>
          </a:p>
          <a:p>
            <a:r>
              <a:rPr lang="en-US" dirty="0" smtClean="0"/>
              <a:t>Benefits</a:t>
            </a:r>
            <a:endParaRPr lang="en-US" dirty="0"/>
          </a:p>
          <a:p>
            <a:pPr lvl="1"/>
            <a:r>
              <a:rPr lang="en-US" dirty="0" smtClean="0"/>
              <a:t>3 months is usually enough time for the mother to physically recover from childbirth</a:t>
            </a:r>
          </a:p>
          <a:p>
            <a:pPr lvl="1"/>
            <a:r>
              <a:rPr lang="en-US" dirty="0" smtClean="0"/>
              <a:t>Allows mothers and the sick to return to their job after recovery</a:t>
            </a:r>
          </a:p>
          <a:p>
            <a:pPr lvl="1"/>
            <a:r>
              <a:rPr lang="en-US" dirty="0" smtClean="0"/>
              <a:t>Gives mothers some time to bond with their baby</a:t>
            </a:r>
            <a:endParaRPr lang="en-US" dirty="0"/>
          </a:p>
          <a:p>
            <a:pPr marL="128016" lvl="1" indent="0">
              <a:buNone/>
            </a:pPr>
            <a:endParaRPr lang="en-US" dirty="0" smtClean="0"/>
          </a:p>
        </p:txBody>
      </p:sp>
    </p:spTree>
    <p:extLst>
      <p:ext uri="{BB962C8B-B14F-4D97-AF65-F5344CB8AC3E}">
        <p14:creationId xmlns:p14="http://schemas.microsoft.com/office/powerpoint/2010/main" val="6288850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what’s wrong with that?</a:t>
            </a:r>
            <a:endParaRPr lang="en-US" dirty="0"/>
          </a:p>
        </p:txBody>
      </p:sp>
      <p:sp>
        <p:nvSpPr>
          <p:cNvPr id="3" name="Content Placeholder 2"/>
          <p:cNvSpPr>
            <a:spLocks noGrp="1"/>
          </p:cNvSpPr>
          <p:nvPr>
            <p:ph idx="1"/>
          </p:nvPr>
        </p:nvSpPr>
        <p:spPr>
          <a:xfrm>
            <a:off x="1024128" y="1856935"/>
            <a:ext cx="9720073" cy="4452425"/>
          </a:xfrm>
        </p:spPr>
        <p:txBody>
          <a:bodyPr>
            <a:normAutofit fontScale="92500" lnSpcReduction="10000"/>
          </a:bodyPr>
          <a:lstStyle/>
          <a:p>
            <a:r>
              <a:rPr lang="en-US" dirty="0" smtClean="0"/>
              <a:t>First Clue: We are the only developed country in the world that offers no paid maternity leave</a:t>
            </a:r>
          </a:p>
          <a:p>
            <a:r>
              <a:rPr lang="en-US" dirty="0" smtClean="0"/>
              <a:t>Mother and Baby Health</a:t>
            </a:r>
          </a:p>
          <a:p>
            <a:pPr lvl="1"/>
            <a:r>
              <a:rPr lang="en-US" dirty="0" smtClean="0"/>
              <a:t>Breastfeeding</a:t>
            </a:r>
          </a:p>
          <a:p>
            <a:pPr lvl="1"/>
            <a:r>
              <a:rPr lang="en-US" dirty="0" smtClean="0"/>
              <a:t>Post-partum depression/anxiety</a:t>
            </a:r>
          </a:p>
          <a:p>
            <a:pPr lvl="1"/>
            <a:r>
              <a:rPr lang="en-US" dirty="0" smtClean="0"/>
              <a:t>Premature babies</a:t>
            </a:r>
          </a:p>
          <a:p>
            <a:r>
              <a:rPr lang="en-US" b="1" dirty="0" smtClean="0">
                <a:solidFill>
                  <a:srgbClr val="00B050"/>
                </a:solidFill>
              </a:rPr>
              <a:t>$$$ </a:t>
            </a:r>
            <a:r>
              <a:rPr lang="en-US" dirty="0" smtClean="0"/>
              <a:t>Daycare is Expensive </a:t>
            </a:r>
            <a:r>
              <a:rPr lang="en-US" b="1" dirty="0" smtClean="0">
                <a:solidFill>
                  <a:srgbClr val="00B050"/>
                </a:solidFill>
              </a:rPr>
              <a:t>$$$</a:t>
            </a:r>
          </a:p>
          <a:p>
            <a:pPr lvl="1"/>
            <a:r>
              <a:rPr lang="en-US" dirty="0" smtClean="0"/>
              <a:t>$210 for in-home, $340 for center</a:t>
            </a:r>
          </a:p>
          <a:p>
            <a:pPr lvl="2"/>
            <a:r>
              <a:rPr lang="en-US" dirty="0" smtClean="0"/>
              <a:t>More for a nanny</a:t>
            </a:r>
          </a:p>
          <a:p>
            <a:pPr lvl="1"/>
            <a:endParaRPr lang="en-US" dirty="0"/>
          </a:p>
          <a:p>
            <a:r>
              <a:rPr lang="en-US" dirty="0" smtClean="0"/>
              <a:t>Additional Issues for Music Teachers</a:t>
            </a:r>
          </a:p>
          <a:p>
            <a:pPr lvl="1"/>
            <a:r>
              <a:rPr lang="en-US" dirty="0" smtClean="0"/>
              <a:t>Difficult to find a music substitute</a:t>
            </a:r>
          </a:p>
          <a:p>
            <a:pPr lvl="1"/>
            <a:r>
              <a:rPr lang="en-US" dirty="0" smtClean="0"/>
              <a:t>Students have to adjust to having two </a:t>
            </a:r>
          </a:p>
          <a:p>
            <a:pPr marL="128016" lvl="1" indent="0">
              <a:buNone/>
            </a:pPr>
            <a:r>
              <a:rPr lang="en-US" dirty="0" smtClean="0"/>
              <a:t>  different teachers in the course of a year</a:t>
            </a:r>
          </a:p>
          <a:p>
            <a:pPr lvl="1"/>
            <a:endParaRPr lang="en-US" dirty="0" smtClean="0"/>
          </a:p>
          <a:p>
            <a:pPr lvl="1"/>
            <a:endParaRPr lang="en-US" dirty="0"/>
          </a:p>
          <a:p>
            <a:pPr marL="128016" lvl="1" indent="0">
              <a:buNone/>
            </a:pPr>
            <a:endParaRPr lang="en-US" dirty="0" smtClean="0"/>
          </a:p>
          <a:p>
            <a:pPr lvl="1"/>
            <a:endParaRPr lang="en-US" dirty="0" smtClean="0"/>
          </a:p>
          <a:p>
            <a:pPr lvl="1"/>
            <a:endParaRPr lang="en-US" dirty="0" smtClean="0"/>
          </a:p>
          <a:p>
            <a:pPr marL="128016" lvl="1" indent="0">
              <a:buNone/>
            </a:pPr>
            <a:endParaRPr lang="en-US" dirty="0" smtClean="0"/>
          </a:p>
          <a:p>
            <a:pPr lvl="1"/>
            <a:endParaRPr lang="en-US" dirty="0"/>
          </a:p>
          <a:p>
            <a:pPr marL="128016" lvl="1" indent="0">
              <a:buNone/>
            </a:pPr>
            <a:endParaRPr lang="en-US" dirty="0"/>
          </a:p>
        </p:txBody>
      </p:sp>
      <p:pic>
        <p:nvPicPr>
          <p:cNvPr id="4" name="Picture 3"/>
          <p:cNvPicPr>
            <a:picLocks noChangeAspect="1"/>
          </p:cNvPicPr>
          <p:nvPr/>
        </p:nvPicPr>
        <p:blipFill>
          <a:blip r:embed="rId3"/>
          <a:stretch>
            <a:fillRect/>
          </a:stretch>
        </p:blipFill>
        <p:spPr>
          <a:xfrm>
            <a:off x="5197029" y="2922727"/>
            <a:ext cx="2028020" cy="1605261"/>
          </a:xfrm>
          <a:prstGeom prst="rect">
            <a:avLst/>
          </a:prstGeom>
          <a:ln w="38100">
            <a:solidFill>
              <a:schemeClr val="accent1">
                <a:lumMod val="75000"/>
              </a:schemeClr>
            </a:solidFill>
          </a:ln>
        </p:spPr>
      </p:pic>
      <p:sp>
        <p:nvSpPr>
          <p:cNvPr id="7" name="Rectangle 6"/>
          <p:cNvSpPr/>
          <p:nvPr/>
        </p:nvSpPr>
        <p:spPr>
          <a:xfrm>
            <a:off x="7730618" y="3173145"/>
            <a:ext cx="935079" cy="1107996"/>
          </a:xfrm>
          <a:prstGeom prst="rect">
            <a:avLst/>
          </a:prstGeom>
        </p:spPr>
        <p:txBody>
          <a:bodyPr wrap="square">
            <a:spAutoFit/>
          </a:bodyPr>
          <a:lstStyle/>
          <a:p>
            <a:r>
              <a:rPr lang="en-US" sz="6600" b="1" dirty="0">
                <a:solidFill>
                  <a:schemeClr val="accent1">
                    <a:lumMod val="75000"/>
                  </a:schemeClr>
                </a:solidFill>
              </a:rPr>
              <a:t>≠</a:t>
            </a:r>
          </a:p>
        </p:txBody>
      </p:sp>
      <p:pic>
        <p:nvPicPr>
          <p:cNvPr id="8" name="Picture 7"/>
          <p:cNvPicPr>
            <a:picLocks noChangeAspect="1"/>
          </p:cNvPicPr>
          <p:nvPr/>
        </p:nvPicPr>
        <p:blipFill>
          <a:blip r:embed="rId4"/>
          <a:stretch>
            <a:fillRect/>
          </a:stretch>
        </p:blipFill>
        <p:spPr>
          <a:xfrm>
            <a:off x="5197029" y="4879894"/>
            <a:ext cx="3073351" cy="1429466"/>
          </a:xfrm>
          <a:prstGeom prst="rect">
            <a:avLst/>
          </a:prstGeom>
          <a:ln w="38100">
            <a:solidFill>
              <a:schemeClr val="accent1">
                <a:lumMod val="75000"/>
              </a:schemeClr>
            </a:solidFill>
          </a:ln>
        </p:spPr>
      </p:pic>
      <p:pic>
        <p:nvPicPr>
          <p:cNvPr id="9" name="Picture 8"/>
          <p:cNvPicPr>
            <a:picLocks noChangeAspect="1"/>
          </p:cNvPicPr>
          <p:nvPr/>
        </p:nvPicPr>
        <p:blipFill>
          <a:blip r:embed="rId5"/>
          <a:stretch>
            <a:fillRect/>
          </a:stretch>
        </p:blipFill>
        <p:spPr>
          <a:xfrm>
            <a:off x="-31203253" y="32701424"/>
            <a:ext cx="8987046" cy="5969008"/>
          </a:xfrm>
          <a:prstGeom prst="rect">
            <a:avLst/>
          </a:prstGeom>
        </p:spPr>
      </p:pic>
      <p:pic>
        <p:nvPicPr>
          <p:cNvPr id="2052" name="Picture 4" descr="https://scienceofmomdotcom.files.wordpress.com/2012/04/preemie-bab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02411" y="-23771506"/>
            <a:ext cx="6785992" cy="45071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7"/>
          <a:srcRect r="6159" b="9358"/>
          <a:stretch/>
        </p:blipFill>
        <p:spPr>
          <a:xfrm>
            <a:off x="9036564" y="4833944"/>
            <a:ext cx="2453288" cy="1448117"/>
          </a:xfrm>
          <a:prstGeom prst="rect">
            <a:avLst/>
          </a:prstGeom>
          <a:ln w="38100">
            <a:solidFill>
              <a:schemeClr val="accent1">
                <a:lumMod val="75000"/>
              </a:schemeClr>
            </a:solidFill>
          </a:ln>
        </p:spPr>
      </p:pic>
      <p:pic>
        <p:nvPicPr>
          <p:cNvPr id="2056" name="Picture 8" descr="http://media1.onsugar.com/files/2014/08/28/643/n/24155406/0e59cdb01b6b27d3_breast.xxxlarge_2x.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4181" y="2919280"/>
            <a:ext cx="2295590" cy="1652197"/>
          </a:xfrm>
          <a:prstGeom prst="rect">
            <a:avLst/>
          </a:prstGeom>
          <a:noFill/>
          <a:ln w="38100">
            <a:solidFill>
              <a:schemeClr val="accent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6702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is Wrong”</a:t>
            </a:r>
            <a:endParaRPr lang="en-US" dirty="0"/>
          </a:p>
        </p:txBody>
      </p:sp>
      <p:sp>
        <p:nvSpPr>
          <p:cNvPr id="3" name="Content Placeholder 2"/>
          <p:cNvSpPr>
            <a:spLocks noGrp="1"/>
          </p:cNvSpPr>
          <p:nvPr>
            <p:ph idx="1"/>
          </p:nvPr>
        </p:nvSpPr>
        <p:spPr/>
        <p:txBody>
          <a:bodyPr/>
          <a:lstStyle/>
          <a:p>
            <a:pPr marL="0" indent="0">
              <a:buNone/>
            </a:pPr>
            <a:r>
              <a:rPr lang="en-US" dirty="0" smtClean="0"/>
              <a:t>We went through multiple caregivers in the course of 6 months</a:t>
            </a:r>
          </a:p>
          <a:p>
            <a:pPr marL="0" indent="0">
              <a:buNone/>
            </a:pPr>
            <a:r>
              <a:rPr lang="en-US" dirty="0" smtClean="0"/>
              <a:t>Francis needed Mommy</a:t>
            </a:r>
          </a:p>
          <a:p>
            <a:pPr marL="459486" lvl="1" indent="-285750"/>
            <a:r>
              <a:rPr lang="en-US" dirty="0" smtClean="0"/>
              <a:t>would not take bottles during the day for 6 weeks, stopped gaining weight</a:t>
            </a:r>
          </a:p>
          <a:p>
            <a:pPr marL="459486" lvl="1" indent="-285750"/>
            <a:r>
              <a:rPr lang="en-US" dirty="0" smtClean="0"/>
              <a:t>cried frequently and for long periods of time</a:t>
            </a:r>
          </a:p>
          <a:p>
            <a:pPr marL="0" indent="0">
              <a:buNone/>
            </a:pPr>
            <a:r>
              <a:rPr lang="en-US" dirty="0" smtClean="0"/>
              <a:t>It improved once we found a good caregiver and when we had adjusted, but still hard</a:t>
            </a:r>
          </a:p>
          <a:p>
            <a:pPr marL="0" indent="0">
              <a:buNone/>
            </a:pPr>
            <a:r>
              <a:rPr lang="en-US" dirty="0" smtClean="0"/>
              <a:t>Nearly every working mother I talked to shared a similar story</a:t>
            </a:r>
            <a:endParaRPr lang="en-US" dirty="0"/>
          </a:p>
        </p:txBody>
      </p:sp>
    </p:spTree>
    <p:extLst>
      <p:ext uri="{BB962C8B-B14F-4D97-AF65-F5344CB8AC3E}">
        <p14:creationId xmlns:p14="http://schemas.microsoft.com/office/powerpoint/2010/main" val="38272559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need</a:t>
            </a:r>
            <a:endParaRPr lang="en-US" dirty="0"/>
          </a:p>
        </p:txBody>
      </p:sp>
      <p:sp>
        <p:nvSpPr>
          <p:cNvPr id="3" name="Content Placeholder 2"/>
          <p:cNvSpPr>
            <a:spLocks noGrp="1"/>
          </p:cNvSpPr>
          <p:nvPr>
            <p:ph idx="1"/>
          </p:nvPr>
        </p:nvSpPr>
        <p:spPr/>
        <p:txBody>
          <a:bodyPr/>
          <a:lstStyle/>
          <a:p>
            <a:r>
              <a:rPr lang="en-US" dirty="0"/>
              <a:t>Honest and frank discussion from women about what it’s like to go back to work</a:t>
            </a:r>
          </a:p>
          <a:p>
            <a:r>
              <a:rPr lang="en-US" dirty="0" smtClean="0"/>
              <a:t>A full time music substitute for each school district</a:t>
            </a:r>
          </a:p>
          <a:p>
            <a:r>
              <a:rPr lang="en-US" dirty="0" smtClean="0"/>
              <a:t>Paid leave for 1 year</a:t>
            </a:r>
          </a:p>
          <a:p>
            <a:r>
              <a:rPr lang="en-US" dirty="0" smtClean="0"/>
              <a:t>A change in our culture’s attitude toward mothers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0383" y="4125792"/>
            <a:ext cx="1463675" cy="2599948"/>
          </a:xfrm>
          <a:prstGeom prst="rect">
            <a:avLst/>
          </a:prstGeom>
          <a:ln w="38100">
            <a:solidFill>
              <a:schemeClr val="accent1">
                <a:lumMod val="75000"/>
              </a:schemeClr>
            </a:solidFill>
          </a:ln>
        </p:spPr>
      </p:pic>
      <p:pic>
        <p:nvPicPr>
          <p:cNvPr id="1026" name="Picture 2" descr="http://www.sparklingadventures.com/images/8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478" y="4125792"/>
            <a:ext cx="2181303" cy="2595752"/>
          </a:xfrm>
          <a:prstGeom prst="rect">
            <a:avLst/>
          </a:prstGeom>
          <a:noFill/>
          <a:ln w="38100">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51096" y="4758958"/>
            <a:ext cx="1026922" cy="830997"/>
          </a:xfrm>
          <a:prstGeom prst="rect">
            <a:avLst/>
          </a:prstGeom>
          <a:noFill/>
        </p:spPr>
        <p:txBody>
          <a:bodyPr wrap="square" rtlCol="0">
            <a:spAutoFit/>
          </a:bodyPr>
          <a:lstStyle/>
          <a:p>
            <a:r>
              <a:rPr lang="en-US" sz="4800" b="1" dirty="0" smtClean="0">
                <a:solidFill>
                  <a:schemeClr val="accent1">
                    <a:lumMod val="75000"/>
                  </a:schemeClr>
                </a:solidFill>
              </a:rPr>
              <a:t>VS</a:t>
            </a:r>
            <a:endParaRPr lang="en-US" sz="4800" b="1" dirty="0">
              <a:solidFill>
                <a:schemeClr val="accent1">
                  <a:lumMod val="75000"/>
                </a:schemeClr>
              </a:solidFill>
            </a:endParaRPr>
          </a:p>
        </p:txBody>
      </p:sp>
    </p:spTree>
    <p:extLst>
      <p:ext uri="{BB962C8B-B14F-4D97-AF65-F5344CB8AC3E}">
        <p14:creationId xmlns:p14="http://schemas.microsoft.com/office/powerpoint/2010/main" val="41574171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 would be like paying people to get pregnant!”</a:t>
            </a:r>
            <a:endParaRPr lang="en-US" dirty="0"/>
          </a:p>
        </p:txBody>
      </p:sp>
      <p:sp>
        <p:nvSpPr>
          <p:cNvPr id="3" name="Content Placeholder 2"/>
          <p:cNvSpPr>
            <a:spLocks noGrp="1"/>
          </p:cNvSpPr>
          <p:nvPr>
            <p:ph idx="1"/>
          </p:nvPr>
        </p:nvSpPr>
        <p:spPr/>
        <p:txBody>
          <a:bodyPr/>
          <a:lstStyle/>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064000" y="2292350"/>
            <a:ext cx="4826000" cy="3619500"/>
          </a:xfrm>
          <a:prstGeom prst="rect">
            <a:avLst/>
          </a:prstGeom>
          <a:ln w="38100">
            <a:solidFill>
              <a:schemeClr val="accent1">
                <a:lumMod val="75000"/>
              </a:schemeClr>
            </a:solidFill>
          </a:ln>
        </p:spPr>
      </p:pic>
    </p:spTree>
    <p:extLst>
      <p:ext uri="{BB962C8B-B14F-4D97-AF65-F5344CB8AC3E}">
        <p14:creationId xmlns:p14="http://schemas.microsoft.com/office/powerpoint/2010/main" val="2333887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xmlns=""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1681</TotalTime>
  <Words>634</Words>
  <Application>Microsoft Macintosh PowerPoint</Application>
  <PresentationFormat>Custom</PresentationFormat>
  <Paragraphs>88</Paragraphs>
  <Slides>6</Slides>
  <Notes>6</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Integral</vt:lpstr>
      <vt:lpstr>Maternity Leave</vt:lpstr>
      <vt:lpstr>What does it consist of?</vt:lpstr>
      <vt:lpstr>So what’s wrong with that?</vt:lpstr>
      <vt:lpstr>“This is Wrong”</vt:lpstr>
      <vt:lpstr>What We need</vt:lpstr>
      <vt:lpstr>“that would be like paying people to get pregnant!”</vt:lpstr>
    </vt:vector>
  </TitlesOfParts>
  <Company>Charles County Public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Maternity Leave</dc:title>
  <dc:creator>Blumhardt, Andrew (CCPS)</dc:creator>
  <cp:lastModifiedBy>Mitchell Robinson</cp:lastModifiedBy>
  <cp:revision>19</cp:revision>
  <dcterms:created xsi:type="dcterms:W3CDTF">2015-07-11T21:06:21Z</dcterms:created>
  <dcterms:modified xsi:type="dcterms:W3CDTF">2015-07-13T20:13:05Z</dcterms:modified>
</cp:coreProperties>
</file>