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9" r:id="rId1"/>
  </p:sldMasterIdLst>
  <p:sldIdLst>
    <p:sldId id="256" r:id="rId2"/>
    <p:sldId id="257" r:id="rId3"/>
    <p:sldId id="260" r:id="rId4"/>
    <p:sldId id="261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2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50454ACD-FD75-7A4C-A9F0-D48FD5F6968D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4ACD-FD75-7A4C-A9F0-D48FD5F6968D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A682-EBB3-864B-981D-FF953C96703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4ACD-FD75-7A4C-A9F0-D48FD5F6968D}" type="datetimeFigureOut">
              <a:rPr lang="en-US" smtClean="0"/>
              <a:t>7/13/15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A682-EBB3-864B-981D-FF953C967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4ACD-FD75-7A4C-A9F0-D48FD5F6968D}" type="datetimeFigureOut">
              <a:rPr lang="en-US" smtClean="0"/>
              <a:t>7/13/15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A682-EBB3-864B-981D-FF953C967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0454ACD-FD75-7A4C-A9F0-D48FD5F6968D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0454ACD-FD75-7A4C-A9F0-D48FD5F6968D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A682-EBB3-864B-981D-FF953C9670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4ACD-FD75-7A4C-A9F0-D48FD5F6968D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A682-EBB3-864B-981D-FF953C9670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454ACD-FD75-7A4C-A9F0-D48FD5F6968D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A682-EBB3-864B-981D-FF953C9670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454ACD-FD75-7A4C-A9F0-D48FD5F6968D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A682-EBB3-864B-981D-FF953C9670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0454ACD-FD75-7A4C-A9F0-D48FD5F6968D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A682-EBB3-864B-981D-FF953C9670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4ACD-FD75-7A4C-A9F0-D48FD5F6968D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A682-EBB3-864B-981D-FF953C967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4ACD-FD75-7A4C-A9F0-D48FD5F6968D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A682-EBB3-864B-981D-FF953C9670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4ACD-FD75-7A4C-A9F0-D48FD5F6968D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A682-EBB3-864B-981D-FF953C9670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4ACD-FD75-7A4C-A9F0-D48FD5F6968D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A682-EBB3-864B-981D-FF953C9670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50454ACD-FD75-7A4C-A9F0-D48FD5F6968D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50454ACD-FD75-7A4C-A9F0-D48FD5F6968D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F884A682-EBB3-864B-981D-FF953C9670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4ACD-FD75-7A4C-A9F0-D48FD5F6968D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A682-EBB3-864B-981D-FF953C967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4ACD-FD75-7A4C-A9F0-D48FD5F6968D}" type="datetimeFigureOut">
              <a:rPr lang="en-US" smtClean="0"/>
              <a:t>7/13/15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A682-EBB3-864B-981D-FF953C96703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4ACD-FD75-7A4C-A9F0-D48FD5F6968D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F884A682-EBB3-864B-981D-FF953C967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4ACD-FD75-7A4C-A9F0-D48FD5F6968D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A682-EBB3-864B-981D-FF953C96703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0454ACD-FD75-7A4C-A9F0-D48FD5F6968D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F884A682-EBB3-864B-981D-FF953C9670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  <p:sldLayoutId id="2147483797" r:id="rId18"/>
    <p:sldLayoutId id="2147483798" r:id="rId19"/>
    <p:sldLayoutId id="2147483799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hyperlink" Target="http://www.bluemic.com/mikey_digital/" TargetMode="External"/><Relationship Id="rId3" Type="http://schemas.openxmlformats.org/officeDocument/2006/relationships/hyperlink" Target="http://www.musictheory.net/exercises/customiz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Assessment &amp; </a:t>
            </a:r>
            <a:br>
              <a:rPr lang="en-US" dirty="0" smtClean="0"/>
            </a:br>
            <a:r>
              <a:rPr lang="en-US" dirty="0" smtClean="0"/>
              <a:t> Student Growth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0617" y="281130"/>
            <a:ext cx="1988583" cy="1828800"/>
          </a:xfrm>
        </p:spPr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>
                <a:solidFill>
                  <a:srgbClr val="FFFFFF"/>
                </a:solidFill>
              </a:rPr>
              <a:t>Kristen Donnelly </a:t>
            </a:r>
          </a:p>
          <a:p>
            <a:pPr algn="ctr"/>
            <a:r>
              <a:rPr lang="en-US" dirty="0" smtClean="0">
                <a:solidFill>
                  <a:srgbClr val="FFFFFF"/>
                </a:solidFill>
              </a:rPr>
              <a:t>MUS  863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27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12405" y="486425"/>
            <a:ext cx="7543800" cy="914400"/>
          </a:xfrm>
        </p:spPr>
        <p:txBody>
          <a:bodyPr/>
          <a:lstStyle/>
          <a:p>
            <a:r>
              <a:rPr lang="en-US" dirty="0" smtClean="0"/>
              <a:t>PERA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34592" y="1524777"/>
            <a:ext cx="6096000" cy="3657599"/>
          </a:xfrm>
        </p:spPr>
        <p:txBody>
          <a:bodyPr/>
          <a:lstStyle/>
          <a:p>
            <a:r>
              <a:rPr lang="en-US" dirty="0" smtClean="0"/>
              <a:t>Performance Evaluation Reform Act (Illinois)</a:t>
            </a:r>
          </a:p>
          <a:p>
            <a:r>
              <a:rPr lang="en-US" dirty="0" smtClean="0"/>
              <a:t>Student Growth</a:t>
            </a:r>
          </a:p>
          <a:p>
            <a:pPr marL="0" indent="0">
              <a:buNone/>
            </a:pPr>
            <a:r>
              <a:rPr lang="en-US" i="1" dirty="0" smtClean="0"/>
              <a:t> ‘A demonstrable change in a student’s or group of students’ knowledge or skills as evidenced by gain and/or attainment on two or more assessments, between two or more different points in time.’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1641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latin typeface="Century Gothic"/>
                <a:cs typeface="Century Gothic"/>
              </a:rPr>
              <a:t>Assessment Validity &amp; Reliability</a:t>
            </a:r>
            <a:endParaRPr lang="en-US" u="sng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48083"/>
            <a:ext cx="7556313" cy="4144963"/>
          </a:xfrm>
        </p:spPr>
        <p:txBody>
          <a:bodyPr>
            <a:normAutofit/>
          </a:bodyPr>
          <a:lstStyle/>
          <a:p>
            <a:r>
              <a:rPr lang="en-US" dirty="0" smtClean="0"/>
              <a:t>Does the test really measure what I want it to?</a:t>
            </a:r>
          </a:p>
          <a:p>
            <a:r>
              <a:rPr lang="en-US" dirty="0" smtClean="0"/>
              <a:t>Does the assessment yield repeatable results</a:t>
            </a:r>
          </a:p>
          <a:p>
            <a:pPr lvl="1"/>
            <a:r>
              <a:rPr lang="en-US" dirty="0" smtClean="0"/>
              <a:t>Rubric </a:t>
            </a:r>
          </a:p>
          <a:p>
            <a:pPr lvl="2"/>
            <a:r>
              <a:rPr lang="en-US" dirty="0" smtClean="0"/>
              <a:t>Be Specific</a:t>
            </a:r>
          </a:p>
          <a:p>
            <a:pPr lvl="2"/>
            <a:r>
              <a:rPr lang="en-US" dirty="0" smtClean="0"/>
              <a:t>Definable, Observable and Distinct</a:t>
            </a:r>
          </a:p>
          <a:p>
            <a:pPr lvl="2"/>
            <a:r>
              <a:rPr lang="en-US" dirty="0" smtClean="0"/>
              <a:t>Avoid quality conclusions (good vs. poor, </a:t>
            </a:r>
            <a:r>
              <a:rPr lang="en-US" dirty="0" err="1" smtClean="0"/>
              <a:t>likert</a:t>
            </a:r>
            <a:r>
              <a:rPr lang="en-US" dirty="0" smtClean="0"/>
              <a:t> scale etc.)</a:t>
            </a:r>
          </a:p>
          <a:p>
            <a:pPr lvl="1"/>
            <a:r>
              <a:rPr lang="en-US" dirty="0" smtClean="0"/>
              <a:t>Intra-rater reliability</a:t>
            </a:r>
          </a:p>
          <a:p>
            <a:pPr lvl="1"/>
            <a:r>
              <a:rPr lang="en-US" dirty="0" smtClean="0"/>
              <a:t>‘Trade &amp; Grade’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563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latin typeface="Century Gothic"/>
                <a:cs typeface="Century Gothic"/>
              </a:rPr>
              <a:t>Mirrored Assessment</a:t>
            </a:r>
            <a:endParaRPr lang="en-US" u="sng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95573" y="1819393"/>
            <a:ext cx="3657600" cy="1965960"/>
          </a:xfrm>
          <a:solidFill>
            <a:schemeClr val="accent6"/>
          </a:solidFill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Assess essential skills which are taught and practiced prior to the assessment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Questions or exercises that are similar and comparable but not identical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5"/>
          </p:nvPr>
        </p:nvSpPr>
        <p:spPr>
          <a:xfrm>
            <a:off x="498518" y="1819393"/>
            <a:ext cx="3657600" cy="4140200"/>
          </a:xfrm>
          <a:solidFill>
            <a:srgbClr val="0C5986"/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Series of comparable assessments that can measure and monitor learning over 2 or more points in time.</a:t>
            </a:r>
          </a:p>
          <a:p>
            <a:r>
              <a:rPr lang="en-US" sz="2400" dirty="0" smtClean="0">
                <a:solidFill>
                  <a:srgbClr val="FFFFFF"/>
                </a:solidFill>
              </a:rPr>
              <a:t>Designed with the same form, content, and level of complexity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6"/>
          </p:nvPr>
        </p:nvSpPr>
        <p:spPr>
          <a:xfrm>
            <a:off x="4397187" y="4458480"/>
            <a:ext cx="3657600" cy="1965960"/>
          </a:xfrm>
          <a:solidFill>
            <a:srgbClr val="660075"/>
          </a:solidFill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NOT identical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Measure growth of </a:t>
            </a:r>
            <a:r>
              <a:rPr lang="en-US" i="1" dirty="0" smtClean="0">
                <a:solidFill>
                  <a:srgbClr val="FFFFFF"/>
                </a:solidFill>
              </a:rPr>
              <a:t>skills</a:t>
            </a:r>
            <a:r>
              <a:rPr lang="en-US" dirty="0" smtClean="0">
                <a:solidFill>
                  <a:srgbClr val="FFFFFF"/>
                </a:solidFill>
              </a:rPr>
              <a:t>, memorizing vocabulary does not measure longitudinal learning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50375" y="1296173"/>
            <a:ext cx="815249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  <a:latin typeface="Century Gothic"/>
                <a:cs typeface="Century Gothic"/>
              </a:rPr>
              <a:t>IS</a:t>
            </a:r>
            <a:endParaRPr lang="en-US" sz="2800" b="1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7594" y="3929676"/>
            <a:ext cx="2123366" cy="523220"/>
          </a:xfrm>
          <a:prstGeom prst="rect">
            <a:avLst/>
          </a:prstGeom>
          <a:solidFill>
            <a:srgbClr val="0C598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  <a:latin typeface="Century Gothic"/>
                <a:cs typeface="Century Gothic"/>
              </a:rPr>
              <a:t>IS NOT</a:t>
            </a:r>
            <a:endParaRPr lang="en-US" sz="2800" b="1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404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Ideas for the Classroom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Performance Based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2"/>
            <a:ext cx="3657413" cy="4149662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u="sng" dirty="0" smtClean="0"/>
              <a:t>Embedded Assessment</a:t>
            </a:r>
          </a:p>
          <a:p>
            <a:pPr lvl="1"/>
            <a:r>
              <a:rPr lang="en-US" dirty="0" smtClean="0"/>
              <a:t>Used within regular practices of instruction </a:t>
            </a:r>
          </a:p>
          <a:p>
            <a:pPr lvl="1"/>
            <a:r>
              <a:rPr lang="en-US" dirty="0" smtClean="0"/>
              <a:t>Teacher constantly assessing</a:t>
            </a:r>
          </a:p>
          <a:p>
            <a:pPr lvl="2"/>
            <a:r>
              <a:rPr lang="en-US" dirty="0" smtClean="0"/>
              <a:t>Solo Singing in Class </a:t>
            </a:r>
          </a:p>
          <a:p>
            <a:pPr lvl="2"/>
            <a:r>
              <a:rPr lang="en-US" dirty="0" smtClean="0"/>
              <a:t>Student Wears </a:t>
            </a:r>
            <a:r>
              <a:rPr lang="en-US" dirty="0"/>
              <a:t>R</a:t>
            </a:r>
            <a:r>
              <a:rPr lang="en-US" dirty="0" smtClean="0"/>
              <a:t>ecorder</a:t>
            </a:r>
          </a:p>
          <a:p>
            <a:pPr lvl="2"/>
            <a:r>
              <a:rPr lang="en-US" dirty="0" smtClean="0"/>
              <a:t>Raised Hand </a:t>
            </a:r>
          </a:p>
          <a:p>
            <a:pPr lvl="2"/>
            <a:r>
              <a:rPr lang="en-US" dirty="0" smtClean="0"/>
              <a:t>Perform Song Beginning/End of  Year</a:t>
            </a:r>
          </a:p>
          <a:p>
            <a:pPr lvl="2"/>
            <a:r>
              <a:rPr lang="en-US" dirty="0" smtClean="0"/>
              <a:t>Quartet Performance </a:t>
            </a:r>
          </a:p>
          <a:p>
            <a:pPr lvl="2"/>
            <a:r>
              <a:rPr lang="en-US" dirty="0" smtClean="0">
                <a:hlinkClick r:id="rId2"/>
              </a:rPr>
              <a:t>Rehearsal Recordings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u="sng" dirty="0" smtClean="0"/>
              <a:t>Formal Assessment </a:t>
            </a:r>
          </a:p>
          <a:p>
            <a:pPr lvl="1"/>
            <a:r>
              <a:rPr lang="en-US" dirty="0" smtClean="0">
                <a:hlinkClick r:id="rId3"/>
              </a:rPr>
              <a:t>Music Theory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6"/>
          </p:nvPr>
        </p:nvSpPr>
        <p:spPr>
          <a:xfrm>
            <a:off x="4410075" y="3186684"/>
            <a:ext cx="3657600" cy="1965960"/>
          </a:xfrm>
        </p:spPr>
        <p:txBody>
          <a:bodyPr/>
          <a:lstStyle/>
          <a:p>
            <a:pPr marL="0" indent="0">
              <a:buNone/>
            </a:pPr>
            <a:r>
              <a:rPr lang="en-US" sz="2000" b="1" u="sng" dirty="0" smtClean="0"/>
              <a:t>Incorporating Writing </a:t>
            </a:r>
          </a:p>
          <a:p>
            <a:pPr lvl="1"/>
            <a:r>
              <a:rPr lang="en-US" dirty="0" smtClean="0"/>
              <a:t>Song Analysis Form </a:t>
            </a:r>
          </a:p>
          <a:p>
            <a:pPr lvl="1"/>
            <a:r>
              <a:rPr lang="en-US" dirty="0" smtClean="0"/>
              <a:t>What I Learned Journal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0239" y="6135624"/>
            <a:ext cx="7619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Assessment builds credibility for your program!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0878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2717</TotalTime>
  <Words>235</Words>
  <Application>Microsoft Macintosh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Advantage</vt:lpstr>
      <vt:lpstr>Assessment &amp;   Student Growth </vt:lpstr>
      <vt:lpstr>PERA </vt:lpstr>
      <vt:lpstr>Assessment Validity &amp; Reliability</vt:lpstr>
      <vt:lpstr>Mirrored Assessment</vt:lpstr>
      <vt:lpstr>Ideas for the Classroom  Performance Based Assessment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Student Growth </dc:title>
  <dc:creator>Kristen Donnelly</dc:creator>
  <cp:lastModifiedBy>Mitchell Robinson</cp:lastModifiedBy>
  <cp:revision>24</cp:revision>
  <dcterms:created xsi:type="dcterms:W3CDTF">2015-07-11T14:47:40Z</dcterms:created>
  <dcterms:modified xsi:type="dcterms:W3CDTF">2015-07-13T20:13:37Z</dcterms:modified>
</cp:coreProperties>
</file>