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3893" autoAdjust="0"/>
  </p:normalViewPr>
  <p:slideViewPr>
    <p:cSldViewPr snapToGrid="0" snapToObjects="1">
      <p:cViewPr varScale="1">
        <p:scale>
          <a:sx n="17" d="100"/>
          <a:sy n="17" d="100"/>
        </p:scale>
        <p:origin x="-2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164DA-2DE1-9541-B8F9-A037F5D7EF63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21BC3-A633-BB4B-BD20-E0E84E71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21BC3-A633-BB4B-BD20-E0E84E7139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r>
              <a:rPr lang="en-US" baseline="0" dirty="0" smtClean="0"/>
              <a:t> TAXES: 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Created in equity amongst districts—socioeconomics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Average property tax was levied at 35 mills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This was determined at the local level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Local taxation accounted for 69% of the state/local split of school finances.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SAF: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Funded mainly by sales tax (@4%)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Cigarette Tax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Lottery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31% of state/local split of school finances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THE PROBLEM: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Schools with a high tax base received substantially more funding that schools in lower income or rural areas.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21BC3-A633-BB4B-BD20-E0E84E713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DID WE NEED PROP A: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To create more</a:t>
            </a:r>
            <a:r>
              <a:rPr lang="en-US" baseline="0" dirty="0" smtClean="0"/>
              <a:t> equality in funding across districts.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aseline="0" dirty="0" smtClean="0"/>
              <a:t>WHAT CHANGED?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Local Taxation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Capped homeowners property taxes on main homestead at 6 mills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Capped non-homestead mills at 18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This changed the state/local split of school finances to 80% state/20% local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Local taxation can still occur though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Districts can levy up to 3 mills (by vote) for debt (capital outlay for building/</a:t>
            </a:r>
            <a:r>
              <a:rPr lang="en-US" baseline="0" dirty="0" err="1" smtClean="0"/>
              <a:t>reno</a:t>
            </a:r>
            <a:r>
              <a:rPr lang="en-US" baseline="0" dirty="0" smtClean="0"/>
              <a:t>); sinking funds (land purchase); or ISA enhancements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These mills CANNOT be used for operations</a:t>
            </a:r>
          </a:p>
          <a:p>
            <a:pPr marL="1085850" lvl="2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State Tax Revenue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Sales tax went from 4-6% with the extra 2% going fully into the SAF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Capped the State Education Tax at 6 mills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Increase in cigarette tax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New real estate transfer tax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0" lvl="0" indent="0">
              <a:buFont typeface="Arial"/>
              <a:buNone/>
            </a:pPr>
            <a:r>
              <a:rPr lang="en-US" baseline="0" dirty="0" smtClean="0"/>
              <a:t>HOW HAS PROP A CHANGED SCHOOL FUNDING?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Designed to lower property taxes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We have higher sales tax, cigarette tax, and transfer of real estate tax to offset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Prop A raised the lowest level of per-pupil funding to a basic level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Tied funding to the student rather than to property taxes.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0" lvl="0" indent="0">
              <a:buFont typeface="Arial"/>
              <a:buNone/>
            </a:pPr>
            <a:r>
              <a:rPr lang="en-US" baseline="0" dirty="0" smtClean="0"/>
              <a:t>PER PUPIL FUNDING: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Instead of voters determining the property tax revenue (in mills), local revenue from mills levied is calculated  by the state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Kind of like a pool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There are still variations within districts, but there is a cap and a minimum.  Per pupil funding will be between those 2 points.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amount of available funding determines whether there will be an increase or decrease in per-pupil funding from year to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21BC3-A633-BB4B-BD20-E0E84E7139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WHERE ARE WE NOW?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Retirement Costs: 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These are continually increasing for districts and</a:t>
            </a:r>
            <a:r>
              <a:rPr lang="en-US" baseline="0" dirty="0" smtClean="0"/>
              <a:t> are mandated under law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Declining enrollment: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In 2003</a:t>
            </a:r>
            <a:r>
              <a:rPr lang="en-US" baseline="0" dirty="0" smtClean="0"/>
              <a:t> there were 1.7 million students in Michigan public schools.  This year there were 1.5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With funding tied to the students, districts will lose money when they lose students.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Change in Tax revenue: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 2012, Snyder and the legislature changed the tax policy for business which reduced the amount of state tax revenue going into the SAF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20% of the SAF is now allocated to higher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and preschool funding.  </a:t>
            </a:r>
          </a:p>
          <a:p>
            <a:pPr marL="171450" lvl="0" indent="-171450">
              <a:buFont typeface="Arial"/>
              <a:buChar char="•"/>
            </a:pP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***These things combined have reduced the amount of state resources that districts receive.****</a:t>
            </a:r>
          </a:p>
          <a:p>
            <a:pPr marL="1085850" lvl="2" indent="-171450">
              <a:buFont typeface="Arial"/>
              <a:buChar char="•"/>
            </a:pPr>
            <a:endParaRPr lang="en-US" baseline="0" dirty="0" smtClean="0"/>
          </a:p>
          <a:p>
            <a:pPr marL="0" lvl="0" indent="0">
              <a:buFont typeface="Arial"/>
              <a:buNone/>
            </a:pPr>
            <a:r>
              <a:rPr lang="en-US" baseline="0" dirty="0" smtClean="0"/>
              <a:t>HAS THERE BEEN AN INCREASE OR DECREASE?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Per-pupil funding has basically stayed flat for the past 4 years.  However, with the factors I mentioned earlier, districts are having to get by with much less.</a:t>
            </a:r>
          </a:p>
          <a:p>
            <a:pPr marL="171450" lvl="0" indent="-171450">
              <a:buFont typeface="Arial"/>
              <a:buChar char="•"/>
            </a:pP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1 BILLION LOST OR $660 PER PUPIL MORE than 4 years ago?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Republicans claim that funding has actually increased by $660 per pupil—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BUT- this goes toward: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 smtClean="0"/>
              <a:t>Debt service for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school bond loan fund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 smtClean="0"/>
              <a:t>Money for the Center for Educational </a:t>
            </a:r>
            <a:r>
              <a:rPr lang="en-US" baseline="0" dirty="0" err="1" smtClean="0"/>
              <a:t>Performace</a:t>
            </a:r>
            <a:r>
              <a:rPr lang="en-US" baseline="0" dirty="0" smtClean="0"/>
              <a:t> and Information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 smtClean="0"/>
              <a:t>Michigan Virtual University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 smtClean="0"/>
              <a:t>MPSERS (Retirement fund)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Since this money doesn’t go directly to districts/classrooms, it should not be counted as per-pupil</a:t>
            </a:r>
          </a:p>
          <a:p>
            <a:pPr marL="1085850" lvl="2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Democrats claim that Snyder and the Republicans have cut 1 billion from education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2011-400 million was siphoned away from the SAF toward higher </a:t>
            </a:r>
            <a:r>
              <a:rPr lang="en-US" baseline="0" dirty="0" err="1" smtClean="0"/>
              <a:t>ed</a:t>
            </a:r>
            <a:endParaRPr lang="en-US" baseline="0" dirty="0" smtClean="0"/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Snyder eliminated a business tax which had contributed 600 million to the SAF.</a:t>
            </a:r>
          </a:p>
          <a:p>
            <a:pPr marL="1543050" lvl="3" indent="-171450">
              <a:buFont typeface="Arial"/>
              <a:buChar char="•"/>
            </a:pPr>
            <a:r>
              <a:rPr lang="en-US" baseline="0" dirty="0" smtClean="0"/>
              <a:t>***Technically, education funding wasn’t cut….but it was re-allocated***</a:t>
            </a:r>
          </a:p>
          <a:p>
            <a:pPr marL="1543050" lvl="3" indent="-171450">
              <a:buFont typeface="Arial"/>
              <a:buChar char="•"/>
            </a:pPr>
            <a:endParaRPr lang="en-US" baseline="0" dirty="0" smtClean="0"/>
          </a:p>
          <a:p>
            <a:pPr marL="0" lvl="0" indent="0">
              <a:buFont typeface="Arial"/>
              <a:buNone/>
            </a:pPr>
            <a:r>
              <a:rPr lang="en-US" baseline="0" dirty="0" smtClean="0"/>
              <a:t>No matter how you slice it, or which side you are on—school funding is a complicated issue that needs to be addressed and supported by both parties.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21BC3-A633-BB4B-BD20-E0E84E713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4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8705-B8FA-5C4B-BBB2-A6A3669CA3F6}" type="datetimeFigureOut">
              <a:rPr lang="en-US" smtClean="0"/>
              <a:t>7/17/15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2B66-954F-224D-911F-1E96B678A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9008"/>
            <a:ext cx="7772400" cy="1470025"/>
          </a:xfrm>
        </p:spPr>
        <p:txBody>
          <a:bodyPr/>
          <a:lstStyle/>
          <a:p>
            <a:r>
              <a:rPr lang="en-US" dirty="0" smtClean="0"/>
              <a:t>Michigan School Funding: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7850"/>
            <a:ext cx="6400800" cy="1752600"/>
          </a:xfrm>
        </p:spPr>
        <p:txBody>
          <a:bodyPr/>
          <a:lstStyle/>
          <a:p>
            <a:r>
              <a:rPr lang="en-US" dirty="0" smtClean="0"/>
              <a:t>It’s Complicated…..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66" y="2766305"/>
            <a:ext cx="792741" cy="1137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41" y="2766305"/>
            <a:ext cx="685800" cy="98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119" y="3886200"/>
            <a:ext cx="1917954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13" y="3600450"/>
            <a:ext cx="3776487" cy="29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Pre-Proposal A (before 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Taxes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School Aid Fund</a:t>
            </a:r>
          </a:p>
          <a:p>
            <a:endParaRPr lang="en-US" dirty="0"/>
          </a:p>
          <a:p>
            <a:r>
              <a:rPr lang="en-US" dirty="0" smtClean="0"/>
              <a:t>School Budget Breakdown:</a:t>
            </a:r>
          </a:p>
          <a:p>
            <a:pPr lvl="1"/>
            <a:r>
              <a:rPr lang="en-US" dirty="0" smtClean="0"/>
              <a:t>Local Taxes: 69%</a:t>
            </a:r>
          </a:p>
          <a:p>
            <a:pPr lvl="1"/>
            <a:r>
              <a:rPr lang="en-US" dirty="0" smtClean="0"/>
              <a:t>School Aid Fund: 31%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27" y="3317622"/>
            <a:ext cx="3369757" cy="33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A (1994)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need Proposal A?</a:t>
            </a:r>
          </a:p>
          <a:p>
            <a:endParaRPr lang="en-US" dirty="0"/>
          </a:p>
          <a:p>
            <a:r>
              <a:rPr lang="en-US" dirty="0" smtClean="0"/>
              <a:t>What Changed?</a:t>
            </a:r>
          </a:p>
          <a:p>
            <a:pPr lvl="1"/>
            <a:r>
              <a:rPr lang="en-US" dirty="0" smtClean="0"/>
              <a:t>Local taxation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State tax revenue</a:t>
            </a:r>
          </a:p>
          <a:p>
            <a:pPr lvl="1"/>
            <a:endParaRPr lang="en-US" dirty="0"/>
          </a:p>
          <a:p>
            <a:r>
              <a:rPr lang="en-US" dirty="0" smtClean="0"/>
              <a:t>Per-pupil funding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190" y="2616182"/>
            <a:ext cx="4708248" cy="28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Snyder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941"/>
          </a:xfrm>
        </p:spPr>
        <p:txBody>
          <a:bodyPr/>
          <a:lstStyle/>
          <a:p>
            <a:r>
              <a:rPr lang="en-US" dirty="0" smtClean="0"/>
              <a:t>So where are now? </a:t>
            </a:r>
            <a:endParaRPr lang="en-US" dirty="0"/>
          </a:p>
          <a:p>
            <a:pPr lvl="1"/>
            <a:r>
              <a:rPr lang="en-US" dirty="0" smtClean="0"/>
              <a:t>Retirement costs</a:t>
            </a:r>
          </a:p>
          <a:p>
            <a:pPr lvl="1"/>
            <a:r>
              <a:rPr lang="en-US" dirty="0" smtClean="0"/>
              <a:t>Declining enrollments</a:t>
            </a:r>
          </a:p>
          <a:p>
            <a:pPr lvl="1"/>
            <a:r>
              <a:rPr lang="en-US" dirty="0" smtClean="0"/>
              <a:t>Change in tax revenue</a:t>
            </a:r>
          </a:p>
          <a:p>
            <a:pPr lvl="1"/>
            <a:r>
              <a:rPr lang="en-US" dirty="0" smtClean="0"/>
              <a:t>20% of SAF funding going to community college and higher ed.</a:t>
            </a:r>
          </a:p>
          <a:p>
            <a:pPr lvl="1"/>
            <a:endParaRPr lang="en-US" dirty="0"/>
          </a:p>
          <a:p>
            <a:r>
              <a:rPr lang="en-US" dirty="0" smtClean="0"/>
              <a:t>Has there </a:t>
            </a:r>
            <a:r>
              <a:rPr lang="en-US" i="1" dirty="0" smtClean="0"/>
              <a:t>really </a:t>
            </a:r>
            <a:r>
              <a:rPr lang="en-US" dirty="0" smtClean="0"/>
              <a:t>been an increase or decrease in funding since Snyder took office?</a:t>
            </a:r>
          </a:p>
        </p:txBody>
      </p:sp>
      <p:pic>
        <p:nvPicPr>
          <p:cNvPr id="4" name="Picture 3" descr="snyderfail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67" y="384572"/>
            <a:ext cx="2032565" cy="27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7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805</Words>
  <Application>Microsoft Macintosh PowerPoint</Application>
  <PresentationFormat>On-screen Show (4:3)</PresentationFormat>
  <Paragraphs>108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Michigan School Funding:</vt:lpstr>
      <vt:lpstr>Pre-Proposal A (before 1994)</vt:lpstr>
      <vt:lpstr>Proposal A (1994)</vt:lpstr>
      <vt:lpstr>Snyder Math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School Funding:</dc:title>
  <dc:creator>Janice Krum</dc:creator>
  <cp:lastModifiedBy>Mitchell Robinson</cp:lastModifiedBy>
  <cp:revision>7</cp:revision>
  <cp:lastPrinted>2015-07-15T00:22:14Z</cp:lastPrinted>
  <dcterms:created xsi:type="dcterms:W3CDTF">2015-07-14T19:39:53Z</dcterms:created>
  <dcterms:modified xsi:type="dcterms:W3CDTF">2015-07-17T17:27:21Z</dcterms:modified>
</cp:coreProperties>
</file>